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16" r:id="rId2"/>
    <p:sldId id="256" r:id="rId3"/>
    <p:sldId id="451" r:id="rId4"/>
    <p:sldId id="425" r:id="rId5"/>
    <p:sldId id="448" r:id="rId6"/>
    <p:sldId id="449" r:id="rId7"/>
    <p:sldId id="452" r:id="rId8"/>
    <p:sldId id="453" r:id="rId9"/>
    <p:sldId id="454" r:id="rId10"/>
    <p:sldId id="455" r:id="rId11"/>
    <p:sldId id="450" r:id="rId12"/>
    <p:sldId id="456" r:id="rId13"/>
    <p:sldId id="440" r:id="rId14"/>
  </p:sldIdLst>
  <p:sldSz cx="12192000" cy="6858000"/>
  <p:notesSz cx="6858000" cy="9144000"/>
  <p:embeddedFontLst>
    <p:embeddedFont>
      <p:font typeface="方正卡通简体" panose="02010600030101010101" charset="-122"/>
      <p:regular r:id="rId17"/>
    </p:embeddedFont>
    <p:embeddedFont>
      <p:font typeface="方正字迹-张颢硬笔楷书" panose="02010600030101010101" charset="-122"/>
      <p:regular r:id="rId18"/>
    </p:embeddedFont>
    <p:embeddedFont>
      <p:font typeface="柳公权柳体" panose="02010600030101010101" charset="-122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楷体" panose="02010609060101010101" pitchFamily="49" charset="-122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F8A"/>
    <a:srgbClr val="438264"/>
    <a:srgbClr val="CBE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6" autoAdjust="0"/>
    <p:restoredTop sz="91815" autoAdjust="0"/>
  </p:normalViewPr>
  <p:slideViewPr>
    <p:cSldViewPr snapToGrid="0">
      <p:cViewPr varScale="1">
        <p:scale>
          <a:sx n="46" d="100"/>
          <a:sy n="46" d="100"/>
        </p:scale>
        <p:origin x="32" y="1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339"/>
    </p:cViewPr>
  </p:sorterViewPr>
  <p:notesViewPr>
    <p:cSldViewPr snapToGrid="0">
      <p:cViewPr varScale="1">
        <p:scale>
          <a:sx n="85" d="100"/>
          <a:sy n="85" d="100"/>
        </p:scale>
        <p:origin x="-94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27277-E030-4F94-9E48-41BA097BBD5F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B3240-6187-484C-8ECE-A5E8A5F44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339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B30D4-6BAD-4D5B-948D-6A733C49119D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25B65-800A-41A7-99D0-FCA25FAEF0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23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396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568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479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250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88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71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93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98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95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782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021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79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25B65-800A-41A7-99D0-FCA25FAEF0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29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325228" y="454517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E9587-1CE5-4235-A736-5D4F3DCB62DC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644EF-8460-48BF-B9EA-F432207B1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01263"/>
            <a:ext cx="12192000" cy="4255477"/>
          </a:xfrm>
          <a:prstGeom prst="rect">
            <a:avLst/>
          </a:prstGeom>
          <a:solidFill>
            <a:srgbClr val="CBE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4445" y="0"/>
            <a:ext cx="6096000" cy="609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080" y="3714369"/>
            <a:ext cx="2168769" cy="31436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65342" y="1407804"/>
            <a:ext cx="690766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spc="-300" dirty="0">
                <a:ln w="19050">
                  <a:solidFill>
                    <a:schemeClr val="bg1"/>
                  </a:solidFill>
                </a:ln>
                <a:solidFill>
                  <a:srgbClr val="438264"/>
                </a:solidFill>
                <a:cs typeface="+mn-ea"/>
                <a:sym typeface="+mn-lt"/>
              </a:rPr>
              <a:t>2023-2024-2</a:t>
            </a:r>
          </a:p>
          <a:p>
            <a:pPr algn="ctr"/>
            <a:r>
              <a:rPr lang="zh-CN" altLang="en-US" sz="6000" b="1" spc="-300" dirty="0">
                <a:ln w="19050">
                  <a:solidFill>
                    <a:schemeClr val="bg1"/>
                  </a:solidFill>
                </a:ln>
                <a:solidFill>
                  <a:srgbClr val="438264"/>
                </a:solidFill>
                <a:cs typeface="+mn-ea"/>
                <a:sym typeface="+mn-lt"/>
              </a:rPr>
              <a:t>大数据挖掘及其应用</a:t>
            </a:r>
            <a:endParaRPr lang="en-US" altLang="zh-CN" sz="6000" b="1" spc="-300" dirty="0">
              <a:ln w="19050">
                <a:solidFill>
                  <a:schemeClr val="bg1"/>
                </a:solidFill>
              </a:ln>
              <a:solidFill>
                <a:srgbClr val="438264"/>
              </a:solidFill>
              <a:cs typeface="+mn-ea"/>
              <a:sym typeface="+mn-lt"/>
            </a:endParaRPr>
          </a:p>
          <a:p>
            <a:pPr algn="ctr"/>
            <a:r>
              <a:rPr lang="zh-CN" altLang="en-US" sz="9600" b="1" spc="-300" dirty="0">
                <a:ln w="19050">
                  <a:solidFill>
                    <a:schemeClr val="bg1"/>
                  </a:solidFill>
                </a:ln>
                <a:solidFill>
                  <a:srgbClr val="438264"/>
                </a:solidFill>
                <a:cs typeface="+mn-ea"/>
                <a:sym typeface="+mn-lt"/>
              </a:rPr>
              <a:t>复习指导</a:t>
            </a:r>
            <a:endParaRPr lang="en-US" altLang="zh-CN" sz="9600" b="1" spc="-300" dirty="0">
              <a:ln w="19050">
                <a:solidFill>
                  <a:schemeClr val="bg1"/>
                </a:solidFill>
              </a:ln>
              <a:solidFill>
                <a:srgbClr val="438264"/>
              </a:solidFill>
              <a:cs typeface="+mn-ea"/>
              <a:sym typeface="+mn-lt"/>
            </a:endParaRPr>
          </a:p>
          <a:p>
            <a:pPr algn="ctr"/>
            <a:r>
              <a:rPr lang="en-US" altLang="zh-CN" sz="4000" b="1" spc="-300" dirty="0">
                <a:ln w="19050">
                  <a:solidFill>
                    <a:schemeClr val="bg1"/>
                  </a:solidFill>
                </a:ln>
                <a:solidFill>
                  <a:srgbClr val="438264"/>
                </a:solidFill>
                <a:cs typeface="+mn-ea"/>
                <a:sym typeface="+mn-lt"/>
              </a:rPr>
              <a:t>2024</a:t>
            </a:r>
            <a:r>
              <a:rPr lang="zh-CN" altLang="en-US" sz="4000" b="1" spc="-300" dirty="0">
                <a:ln w="19050">
                  <a:solidFill>
                    <a:schemeClr val="bg1"/>
                  </a:solidFill>
                </a:ln>
                <a:solidFill>
                  <a:srgbClr val="438264"/>
                </a:solidFill>
                <a:cs typeface="+mn-ea"/>
                <a:sym typeface="+mn-lt"/>
              </a:rPr>
              <a:t>年</a:t>
            </a:r>
            <a:r>
              <a:rPr lang="en-US" altLang="zh-CN" sz="4000" b="1" spc="-300" dirty="0">
                <a:ln w="19050">
                  <a:solidFill>
                    <a:schemeClr val="bg1"/>
                  </a:solidFill>
                </a:ln>
                <a:solidFill>
                  <a:srgbClr val="438264"/>
                </a:solidFill>
                <a:cs typeface="+mn-ea"/>
                <a:sym typeface="+mn-lt"/>
              </a:rPr>
              <a:t>06</a:t>
            </a:r>
            <a:r>
              <a:rPr lang="zh-CN" altLang="en-US" sz="4000" b="1" spc="-300" dirty="0">
                <a:ln w="19050">
                  <a:solidFill>
                    <a:schemeClr val="bg1"/>
                  </a:solidFill>
                </a:ln>
                <a:solidFill>
                  <a:srgbClr val="438264"/>
                </a:solidFill>
                <a:cs typeface="+mn-ea"/>
                <a:sym typeface="+mn-lt"/>
              </a:rPr>
              <a:t>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09758" y="802955"/>
            <a:ext cx="11672957" cy="5739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61537" y="-99528"/>
            <a:ext cx="4055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基础知识清单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95" y="4632412"/>
            <a:ext cx="2520315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316" y="933061"/>
            <a:ext cx="5735683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第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7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 聚类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）聚类概念，有监督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/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无监督学习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）两种聚类策略：层次和点分配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）影响聚类效果的四大问题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）距离度量的性质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4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）维数灾难的概念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5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K-means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聚类的过程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6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）本章小结相关内容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第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8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 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Web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广告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Web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广告的场景及其特点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）在线算法和离线算法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）贪心算法的性能，广告竞争率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8D434A4-545A-47BE-BE58-0862AE901E35}"/>
              </a:ext>
            </a:extLst>
          </p:cNvPr>
          <p:cNvSpPr txBox="1"/>
          <p:nvPr/>
        </p:nvSpPr>
        <p:spPr>
          <a:xfrm>
            <a:off x="6166861" y="1033374"/>
            <a:ext cx="552994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推荐系统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）推荐系统的分类，相关基本概念，用户和项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）基于内容的推荐系统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）协同过滤的推荐系统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）效用矩阵，长尾现象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）推荐系统的应用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）本章小结相关内容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0165030"/>
      </p:ext>
    </p:extLst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09758" y="802955"/>
            <a:ext cx="11672957" cy="5739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7013" y="-31539"/>
            <a:ext cx="4055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基本问题清单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95" y="4632412"/>
            <a:ext cx="2520315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317" y="933061"/>
            <a:ext cx="55299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理解知识的前提下，简单回答，根据教学大纲要求，需要掌握的知识点：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 MapReduce</a:t>
            </a:r>
            <a:r>
              <a:rPr lang="zh-CN" altLang="en-US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计算流程，四个模块（第</a:t>
            </a:r>
            <a:r>
              <a:rPr lang="en-US" altLang="zh-CN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章）</a:t>
            </a:r>
            <a:endParaRPr lang="en-US" altLang="zh-CN" sz="28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 K-shingle</a:t>
            </a:r>
            <a:r>
              <a:rPr lang="zh-CN" altLang="en-US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和</a:t>
            </a:r>
            <a:r>
              <a:rPr lang="en-US" altLang="zh-CN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Jaccard</a:t>
            </a:r>
            <a:r>
              <a:rPr lang="zh-CN" altLang="en-US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的概念，文本相似项的应用（第</a:t>
            </a:r>
            <a:r>
              <a:rPr lang="en-US" altLang="zh-CN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章）</a:t>
            </a:r>
            <a:endParaRPr lang="en-US" altLang="zh-CN" sz="28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 PageRank</a:t>
            </a:r>
            <a:r>
              <a:rPr lang="zh-CN" altLang="en-US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（基本，主题）概念和链接作弊（第</a:t>
            </a:r>
            <a:r>
              <a:rPr lang="en-US" altLang="zh-CN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5</a:t>
            </a:r>
            <a:r>
              <a:rPr lang="zh-CN" altLang="en-US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章）</a:t>
            </a:r>
            <a:endParaRPr lang="en-US" altLang="zh-CN" sz="28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4 </a:t>
            </a:r>
            <a:r>
              <a:rPr lang="zh-CN" altLang="en-US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频繁项集基本概念，项集的单调性具体内容（第</a:t>
            </a:r>
            <a:r>
              <a:rPr lang="en-US" altLang="zh-CN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6</a:t>
            </a:r>
            <a:r>
              <a:rPr lang="zh-CN" altLang="en-US" sz="28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章）</a:t>
            </a:r>
            <a:endParaRPr lang="en-US" altLang="zh-CN" sz="28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40818" y="802955"/>
            <a:ext cx="552994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5 K-means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聚类具体过程（第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7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章）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6 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聚类分配策略，层次聚类，点分配（第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7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章）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7 web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广告主要场景，在线算法和离线算法内容（第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8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章）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8 web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广告的竞争率的定义（第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8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章）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9 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两种推荐系统的具体内容</a:t>
            </a:r>
            <a:b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</a:b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（第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9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章）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1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3200" dirty="0">
                <a:solidFill>
                  <a:schemeClr val="accent1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以上知识点需要着重掌握</a:t>
            </a:r>
            <a:endParaRPr lang="en-US" altLang="zh-CN" sz="3200" dirty="0">
              <a:solidFill>
                <a:schemeClr val="accent1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4648280"/>
      </p:ext>
    </p:extLst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09758" y="802955"/>
            <a:ext cx="11672957" cy="5739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4688" y="-12539"/>
            <a:ext cx="4055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基本计算清单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95" y="4632412"/>
            <a:ext cx="2520315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317" y="933061"/>
            <a:ext cx="552994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理解知识的前提下，重点复习计算？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根据教学大纲要求，需要掌握的计算知识点如下：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 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给定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hash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函数，会计算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 </a:t>
            </a:r>
            <a:r>
              <a:rPr lang="en-US" altLang="zh-CN" sz="3200" dirty="0" err="1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Jaccard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相似度计算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 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数据对象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  <a:sym typeface="Wingdings" pitchFamily="2" charset="2"/>
              </a:rPr>
              <a:t>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  <a:sym typeface="Wingdings" pitchFamily="2" charset="2"/>
              </a:rPr>
              <a:t>数据特征的转化，例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如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: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文本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{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大数据挖掘技术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},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 特征字典为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{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数据，技术，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AI}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，则该文本特征为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{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数据，技术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}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，其特征向量（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1,1,0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40818" y="802955"/>
            <a:ext cx="55299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4 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最小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hash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签名会计算，会分析哪些是真正的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hash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排列转换，会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计算近似度的真实值和估计值</a:t>
            </a:r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5 PageRank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（基本，主题）定义和迭代计算 （转移矩阵含义）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6 A-priori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的计算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7 K-means </a:t>
            </a:r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聚类计算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1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3200" dirty="0">
                <a:solidFill>
                  <a:schemeClr val="accent1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计算难度不大，计算量不好说。</a:t>
            </a:r>
            <a:endParaRPr lang="en-US" altLang="zh-CN" sz="3200" dirty="0">
              <a:solidFill>
                <a:schemeClr val="accent1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155234"/>
      </p:ext>
    </p:extLst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01263"/>
            <a:ext cx="12192000" cy="4255477"/>
          </a:xfrm>
          <a:prstGeom prst="rect">
            <a:avLst/>
          </a:prstGeom>
          <a:solidFill>
            <a:srgbClr val="CBE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4445" y="0"/>
            <a:ext cx="6096000" cy="609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080" y="3714369"/>
            <a:ext cx="2168769" cy="31436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0628" y="1427271"/>
            <a:ext cx="477583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500" b="1" dirty="0">
                <a:ln w="19050">
                  <a:solidFill>
                    <a:schemeClr val="bg1"/>
                  </a:solidFill>
                </a:ln>
                <a:solidFill>
                  <a:srgbClr val="438264"/>
                </a:solidFill>
                <a:cs typeface="+mn-ea"/>
                <a:sym typeface="+mn-lt"/>
              </a:rPr>
              <a:t>谢谢大家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205" y="5080000"/>
            <a:ext cx="1616320" cy="16163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7201D0-01F2-477F-8122-82F96199A5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0628" y="2582484"/>
            <a:ext cx="4334632" cy="4334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52292" y="1"/>
            <a:ext cx="5855677" cy="6857999"/>
          </a:xfrm>
          <a:prstGeom prst="rect">
            <a:avLst/>
          </a:prstGeom>
          <a:solidFill>
            <a:srgbClr val="CBE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339" y="664815"/>
            <a:ext cx="5528371" cy="5528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583" y="3854703"/>
            <a:ext cx="2126775" cy="30827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82106" y="664817"/>
            <a:ext cx="1796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rgbClr val="438264"/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20110" y="1495814"/>
            <a:ext cx="216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438264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18514" y="2313322"/>
            <a:ext cx="4250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rgbClr val="438264"/>
                </a:solidFill>
                <a:cs typeface="+mn-ea"/>
                <a:sym typeface="+mn-lt"/>
              </a:rPr>
              <a:t>01 </a:t>
            </a:r>
            <a:r>
              <a:rPr lang="zh-CN" altLang="en-US" sz="4400" dirty="0">
                <a:solidFill>
                  <a:srgbClr val="438264"/>
                </a:solidFill>
                <a:cs typeface="+mn-ea"/>
                <a:sym typeface="+mn-lt"/>
              </a:rPr>
              <a:t>考试相关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83343" y="3210035"/>
            <a:ext cx="4250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rgbClr val="438264"/>
                </a:solidFill>
                <a:cs typeface="+mn-ea"/>
                <a:sym typeface="+mn-lt"/>
              </a:rPr>
              <a:t>02 </a:t>
            </a:r>
            <a:r>
              <a:rPr lang="zh-CN" altLang="en-US" sz="4400" dirty="0">
                <a:solidFill>
                  <a:srgbClr val="438264"/>
                </a:solidFill>
                <a:cs typeface="+mn-ea"/>
                <a:sym typeface="+mn-lt"/>
              </a:rPr>
              <a:t> 如何复习</a:t>
            </a:r>
            <a:endParaRPr lang="en-US" altLang="zh-CN" sz="4400" dirty="0">
              <a:solidFill>
                <a:srgbClr val="438264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83343" y="4058939"/>
            <a:ext cx="4250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rgbClr val="438264"/>
                </a:solidFill>
                <a:cs typeface="+mn-ea"/>
                <a:sym typeface="+mn-lt"/>
              </a:rPr>
              <a:t>03 </a:t>
            </a:r>
            <a:r>
              <a:rPr lang="zh-CN" altLang="en-US" sz="4400" dirty="0">
                <a:solidFill>
                  <a:srgbClr val="438264"/>
                </a:solidFill>
                <a:cs typeface="+mn-ea"/>
                <a:sym typeface="+mn-lt"/>
              </a:rPr>
              <a:t> 知识清单</a:t>
            </a:r>
            <a:endParaRPr lang="en-US" altLang="zh-CN" sz="4400" dirty="0">
              <a:solidFill>
                <a:srgbClr val="438264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83343" y="4939917"/>
            <a:ext cx="4250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dirty="0">
                <a:solidFill>
                  <a:srgbClr val="438264"/>
                </a:solidFill>
                <a:cs typeface="+mn-ea"/>
                <a:sym typeface="+mn-lt"/>
              </a:rPr>
              <a:t>04  </a:t>
            </a:r>
            <a:r>
              <a:rPr lang="zh-CN" altLang="en-US" sz="4400" dirty="0">
                <a:solidFill>
                  <a:srgbClr val="438264"/>
                </a:solidFill>
                <a:cs typeface="+mn-ea"/>
                <a:sym typeface="+mn-lt"/>
              </a:rPr>
              <a:t>其他</a:t>
            </a:r>
            <a:r>
              <a:rPr lang="en-US" altLang="zh-CN" sz="4400" dirty="0">
                <a:solidFill>
                  <a:srgbClr val="438264"/>
                </a:solidFill>
                <a:cs typeface="+mn-ea"/>
                <a:sym typeface="+mn-lt"/>
              </a:rPr>
              <a:t> </a:t>
            </a:r>
            <a:r>
              <a:rPr lang="zh-CN" altLang="en-US" sz="4400" dirty="0">
                <a:solidFill>
                  <a:srgbClr val="438264"/>
                </a:solidFill>
                <a:cs typeface="+mn-ea"/>
                <a:sym typeface="+mn-lt"/>
              </a:rPr>
              <a:t> </a:t>
            </a:r>
            <a:endParaRPr lang="en-US" altLang="zh-CN" sz="4400" dirty="0">
              <a:solidFill>
                <a:srgbClr val="43826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9521" y="927366"/>
            <a:ext cx="11672957" cy="5739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86182" y="95721"/>
            <a:ext cx="4055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考试事宜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95" y="4632412"/>
            <a:ext cx="2520315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6059" y="1125893"/>
            <a:ext cx="552994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 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时间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tx2"/>
                </a:solidFill>
                <a:latin typeface="+mn-ea"/>
              </a:rPr>
              <a:t>目前。。。母鸡。。。（等学院通知）</a:t>
            </a:r>
            <a:endParaRPr lang="en-US" altLang="zh-CN" sz="2400" dirty="0">
              <a:solidFill>
                <a:schemeClr val="tx2"/>
              </a:solidFill>
              <a:latin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考试时间：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110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分钟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 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题目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填空题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20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分，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空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分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选择题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20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分，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题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分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判断题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10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分，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题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分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简答题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20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分，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题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分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综合题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 30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分，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题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10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分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      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（每题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2-3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问，有计算）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176359" y="1188097"/>
            <a:ext cx="552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出题难度： </a:t>
            </a:r>
            <a:r>
              <a:rPr lang="zh-CN" altLang="en-US" sz="3200" dirty="0">
                <a:solidFill>
                  <a:srgbClr val="FF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基础题</a:t>
            </a:r>
            <a:endParaRPr lang="en-US" altLang="zh-CN" sz="3200" dirty="0">
              <a:solidFill>
                <a:srgbClr val="FF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出题范围：</a:t>
            </a:r>
            <a:r>
              <a:rPr lang="zh-CN" altLang="en-US" sz="3200" dirty="0">
                <a:solidFill>
                  <a:srgbClr val="FF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以教学大纲为纲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，教学大纲要求的内容均和期末复习一致，请各位同学</a:t>
            </a:r>
            <a:r>
              <a:rPr lang="zh-CN" altLang="en-US" sz="3200" dirty="0">
                <a:solidFill>
                  <a:srgbClr val="FF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注意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。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以考察</a:t>
            </a:r>
            <a:r>
              <a:rPr lang="zh-CN" altLang="en-US" sz="3200" dirty="0">
                <a:solidFill>
                  <a:srgbClr val="FF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知识点的</a:t>
            </a:r>
            <a:r>
              <a:rPr lang="zh-CN" altLang="en-US" sz="3200" b="1" dirty="0">
                <a:solidFill>
                  <a:srgbClr val="FF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掌握</a:t>
            </a:r>
            <a:r>
              <a:rPr lang="zh-CN" altLang="en-US" sz="3200" dirty="0">
                <a:solidFill>
                  <a:srgbClr val="FF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为主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，</a:t>
            </a:r>
            <a:r>
              <a:rPr lang="zh-CN" altLang="en-US" sz="3200" dirty="0">
                <a:solidFill>
                  <a:srgbClr val="7030A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不是死记硬背！！！</a:t>
            </a:r>
            <a:endParaRPr lang="en-US" altLang="zh-CN" sz="3200" dirty="0">
              <a:solidFill>
                <a:srgbClr val="7030A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218313"/>
      </p:ext>
    </p:extLst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9521" y="865162"/>
            <a:ext cx="11672957" cy="5739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86182" y="95721"/>
            <a:ext cx="4055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如何复习</a:t>
            </a:r>
            <a:r>
              <a:rPr lang="en-US" altLang="zh-CN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1</a:t>
            </a:r>
            <a:endParaRPr lang="zh-CN" altLang="en-US" sz="4400" dirty="0">
              <a:solidFill>
                <a:srgbClr val="438264"/>
              </a:solidFill>
              <a:latin typeface="柳公权柳体" panose="02000000000000000000" pitchFamily="2" charset="-122"/>
              <a:ea typeface="柳公权柳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95" y="4632412"/>
            <a:ext cx="2520315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6059" y="1125893"/>
            <a:ext cx="5529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注意事项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 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：选择题，判断题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失分重点区，一题就</a:t>
            </a:r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分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。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48793" y="735955"/>
            <a:ext cx="552994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复习时不能死记硬背，要理解！</a:t>
            </a:r>
            <a:endParaRPr lang="en-US" altLang="zh-CN" sz="3200" dirty="0">
              <a:solidFill>
                <a:srgbClr val="C0000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3200" dirty="0">
                <a:solidFill>
                  <a:srgbClr val="002060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同样内容，出题也可以不同</a:t>
            </a:r>
            <a:endParaRPr lang="en-US" altLang="zh-CN" sz="3200" dirty="0">
              <a:solidFill>
                <a:srgbClr val="002060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填空题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针对“大数据”分析，数据通常比较规整，可以采用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平行化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处理方式，例如</a:t>
            </a:r>
            <a:r>
              <a:rPr lang="en-US" altLang="zh-CN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sz="2000" u="sng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重要性排序方法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。（填写一种即可）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选择题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下列选项哪一个不能用适合大规模平行化处理？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A.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大规模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重要性排序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B.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大规模迭代矩阵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向量乘法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C.2M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大小数据文件计算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D.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大规模矩阵迭代相乘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判断题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在数据挖掘中，针对大数据的处理，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平行化处理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总能实时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地得到结果。（</a:t>
            </a:r>
            <a:r>
              <a:rPr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×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2" y="2051311"/>
            <a:ext cx="5634738" cy="44597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1886" y="2051311"/>
            <a:ext cx="5582734" cy="118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974620" y="1664502"/>
            <a:ext cx="289331" cy="38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09758" y="802955"/>
            <a:ext cx="11672957" cy="5739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4688" y="-12539"/>
            <a:ext cx="4055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如何复习</a:t>
            </a:r>
            <a:r>
              <a:rPr lang="en-US" altLang="zh-CN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2</a:t>
            </a:r>
            <a:endParaRPr lang="zh-CN" altLang="en-US" sz="4400" dirty="0">
              <a:solidFill>
                <a:srgbClr val="438264"/>
              </a:solidFill>
              <a:latin typeface="柳公权柳体" panose="02000000000000000000" pitchFamily="2" charset="-122"/>
              <a:ea typeface="柳公权柳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95" y="4632412"/>
            <a:ext cx="2520315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317" y="933061"/>
            <a:ext cx="55299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注意事项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：简答题和综合题要审题。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65293" y="1045027"/>
            <a:ext cx="55299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满分标准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柳公权柳体" panose="02000000000000000000" pitchFamily="2" charset="-122"/>
              <a:ea typeface="柳公权柳体" panose="02000000000000000000" pitchFamily="2" charset="-122"/>
            </a:endParaRPr>
          </a:p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（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1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）文件必须多副本存储。一旦某个节点存储出现存储故障，也不影响继续使用。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柳公权柳体" panose="02000000000000000000" pitchFamily="2" charset="-122"/>
              <a:ea typeface="柳公权柳体" panose="02000000000000000000" pitchFamily="2" charset="-122"/>
            </a:endParaRPr>
          </a:p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（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2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）计算过程必须分多个任务。如果一个任务失败，可以在不影响其他任务的情况下重启这个任务。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柳公权柳体" panose="02000000000000000000" pitchFamily="2" charset="-122"/>
              <a:ea typeface="柳公权柳体" panose="02000000000000000000" pitchFamily="2" charset="-122"/>
            </a:endParaRPr>
          </a:p>
          <a:p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柳公权柳体" panose="02000000000000000000" pitchFamily="2" charset="-122"/>
              <a:ea typeface="柳公权柳体" panose="02000000000000000000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不要死记硬背知识点，回答要准确包含关键内容（不需要一字不差。）</a:t>
            </a:r>
            <a:endParaRPr lang="en-US" altLang="zh-CN" sz="2000" dirty="0">
              <a:solidFill>
                <a:srgbClr val="FF0000"/>
              </a:solidFill>
              <a:latin typeface="柳公权柳体" panose="02000000000000000000" pitchFamily="2" charset="-122"/>
              <a:ea typeface="柳公权柳体" panose="02000000000000000000" pitchFamily="2" charset="-122"/>
            </a:endParaRPr>
          </a:p>
          <a:p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0" y="2200490"/>
            <a:ext cx="5568327" cy="160408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1265" y="2082046"/>
            <a:ext cx="5582734" cy="1735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974620" y="1664502"/>
            <a:ext cx="289331" cy="38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22555" y="3923021"/>
            <a:ext cx="55299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简答题：解决大数据计算出错的办法有哪些？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柳公权柳体" panose="02000000000000000000" pitchFamily="2" charset="-122"/>
              <a:ea typeface="柳公权柳体" panose="02000000000000000000" pitchFamily="2" charset="-122"/>
            </a:endParaRPr>
          </a:p>
          <a:p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柳公权柳体" panose="02000000000000000000" pitchFamily="2" charset="-122"/>
              <a:ea typeface="柳公权柳体" panose="02000000000000000000" pitchFamily="2" charset="-122"/>
            </a:endParaRPr>
          </a:p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答题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1 </a:t>
            </a:r>
          </a:p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（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1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）文件必须多副本存储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柳公权柳体" panose="02000000000000000000" pitchFamily="2" charset="-122"/>
              <a:ea typeface="柳公权柳体" panose="02000000000000000000" pitchFamily="2" charset="-122"/>
            </a:endParaRPr>
          </a:p>
          <a:p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（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2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）计算过程分许多任务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柳公权柳体" panose="02000000000000000000" pitchFamily="2" charset="-122"/>
              <a:ea typeface="柳公权柳体" panose="02000000000000000000" pitchFamily="2" charset="-122"/>
            </a:endParaRPr>
          </a:p>
          <a:p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柳公权柳体" panose="02000000000000000000" pitchFamily="2" charset="-122"/>
              <a:ea typeface="柳公权柳体" panose="02000000000000000000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如果这么回答，只能得</a:t>
            </a:r>
            <a:r>
              <a:rPr lang="en-US" altLang="zh-CN" sz="2000" dirty="0">
                <a:solidFill>
                  <a:srgbClr val="FF0000"/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80%</a:t>
            </a:r>
            <a:r>
              <a:rPr lang="zh-CN" altLang="en-US" sz="2000" dirty="0">
                <a:solidFill>
                  <a:srgbClr val="FF0000"/>
                </a:solidFill>
                <a:latin typeface="柳公权柳体" panose="02000000000000000000" pitchFamily="2" charset="-122"/>
                <a:ea typeface="柳公权柳体" panose="02000000000000000000" pitchFamily="2" charset="-122"/>
              </a:rPr>
              <a:t>的分数。因为答的是要点，需要做一定的解释，能得全分</a:t>
            </a:r>
            <a:endParaRPr lang="en-US" altLang="zh-CN" sz="2000" dirty="0">
              <a:solidFill>
                <a:srgbClr val="FF0000"/>
              </a:solidFill>
              <a:latin typeface="柳公权柳体" panose="02000000000000000000" pitchFamily="2" charset="-122"/>
              <a:ea typeface="柳公权柳体" panose="02000000000000000000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112050"/>
      </p:ext>
    </p:extLst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09758" y="802955"/>
            <a:ext cx="11672957" cy="5739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4688" y="-12539"/>
            <a:ext cx="4055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如何复习 </a:t>
            </a:r>
            <a:r>
              <a:rPr lang="en-US" altLang="zh-CN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3</a:t>
            </a:r>
            <a:endParaRPr lang="zh-CN" altLang="en-US" sz="4400" dirty="0">
              <a:solidFill>
                <a:srgbClr val="438264"/>
              </a:solidFill>
              <a:latin typeface="柳公权柳体" panose="02000000000000000000" pitchFamily="2" charset="-122"/>
              <a:ea typeface="柳公权柳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95" y="4632412"/>
            <a:ext cx="2520315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317" y="933061"/>
            <a:ext cx="5529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理解知识的前提下，重点看哪些内容？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45" y="1990967"/>
            <a:ext cx="5302184" cy="39781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259" y="1122399"/>
            <a:ext cx="5507257" cy="110695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132858" y="1551327"/>
            <a:ext cx="4732736" cy="302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319" y="2511402"/>
            <a:ext cx="2674561" cy="32314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040818" y="2414986"/>
            <a:ext cx="2043739" cy="302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818" y="2999735"/>
            <a:ext cx="5324153" cy="9259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101070" y="4090861"/>
            <a:ext cx="552994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dirty="0">
                <a:solidFill>
                  <a:schemeClr val="accent5">
                    <a:lumMod val="5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四个地方特别注意：</a:t>
            </a:r>
            <a:endParaRPr lang="en-US" altLang="zh-CN" sz="2300" dirty="0">
              <a:solidFill>
                <a:schemeClr val="accent5">
                  <a:lumMod val="50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r>
              <a:rPr lang="en-US" altLang="zh-CN" sz="2300" dirty="0">
                <a:solidFill>
                  <a:schemeClr val="accent5">
                    <a:lumMod val="5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1 </a:t>
            </a:r>
            <a:r>
              <a:rPr lang="zh-CN" altLang="en-US" sz="2300" dirty="0">
                <a:solidFill>
                  <a:schemeClr val="accent5">
                    <a:lumMod val="5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每章首页对本章内容总结</a:t>
            </a:r>
            <a:endParaRPr lang="en-US" altLang="zh-CN" sz="2300" dirty="0">
              <a:solidFill>
                <a:schemeClr val="accent5">
                  <a:lumMod val="50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r>
              <a:rPr lang="en-US" altLang="zh-CN" sz="2300" dirty="0">
                <a:solidFill>
                  <a:schemeClr val="accent5">
                    <a:lumMod val="5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2 </a:t>
            </a:r>
            <a:r>
              <a:rPr lang="zh-CN" altLang="en-US" sz="2300" dirty="0">
                <a:solidFill>
                  <a:schemeClr val="accent5">
                    <a:lumMod val="5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书中标注重点部分 （</a:t>
            </a:r>
            <a:r>
              <a:rPr lang="zh-CN" altLang="en-US" sz="2300" dirty="0">
                <a:solidFill>
                  <a:srgbClr val="FF0000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楷体</a:t>
            </a:r>
            <a:r>
              <a:rPr lang="zh-CN" altLang="en-US" sz="2300" dirty="0">
                <a:solidFill>
                  <a:schemeClr val="accent5">
                    <a:lumMod val="5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）</a:t>
            </a:r>
            <a:endParaRPr lang="en-US" altLang="zh-CN" sz="2300" dirty="0">
              <a:solidFill>
                <a:schemeClr val="accent5">
                  <a:lumMod val="50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r>
              <a:rPr lang="en-US" altLang="zh-CN" sz="2300" dirty="0">
                <a:solidFill>
                  <a:schemeClr val="accent5">
                    <a:lumMod val="5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3 </a:t>
            </a:r>
            <a:r>
              <a:rPr lang="zh-CN" altLang="en-US" sz="2300" dirty="0">
                <a:solidFill>
                  <a:schemeClr val="accent5">
                    <a:lumMod val="5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小标题内容和概念理解</a:t>
            </a:r>
            <a:endParaRPr lang="en-US" altLang="zh-CN" sz="2300" dirty="0">
              <a:solidFill>
                <a:schemeClr val="accent5">
                  <a:lumMod val="50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r>
              <a:rPr lang="en-US" altLang="zh-CN" sz="2300" dirty="0">
                <a:solidFill>
                  <a:schemeClr val="accent5">
                    <a:lumMod val="5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4 </a:t>
            </a:r>
            <a:r>
              <a:rPr lang="zh-CN" altLang="en-US" sz="2300" dirty="0">
                <a:solidFill>
                  <a:schemeClr val="accent5">
                    <a:lumMod val="50000"/>
                  </a:schemeClr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章节总结部分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726672"/>
      </p:ext>
    </p:extLst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09758" y="802955"/>
            <a:ext cx="11672957" cy="5739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61537" y="-99528"/>
            <a:ext cx="4055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基础知识清单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95" y="4632412"/>
            <a:ext cx="2520315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317" y="933061"/>
            <a:ext cx="552994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第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 数据挖掘基本概念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）数据挖掘的基本概念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）数据建模的两种方法：数据汇总和特征抽取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）免费午餐定理的定义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4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）邦弗朗尼原理基本概念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5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hash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函数的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输入和输出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6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）内存与硬盘在数据读写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/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存储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/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成本上的差异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7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）幂律分布与马太效应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8D434A4-545A-47BE-BE58-0862AE901E35}"/>
              </a:ext>
            </a:extLst>
          </p:cNvPr>
          <p:cNvSpPr txBox="1"/>
          <p:nvPr/>
        </p:nvSpPr>
        <p:spPr>
          <a:xfrm>
            <a:off x="6096000" y="847467"/>
            <a:ext cx="5529942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第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 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MapReduce</a:t>
            </a: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）大数据例子（网页排序，社交网络搜素，本课程中可以用到的，离线性） 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）解决大数据计算问题（文件多副本，计算分任务拆解）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MapReduce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核心思想（分而治之）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4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MapReduce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的计算过程（程序员只需要编写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map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和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reduce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函数，分哪些步骤要清楚）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5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）节点失效后的处理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6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MapReduce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能处理哪些计算？主要目的是什么？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（要结合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MapReduce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的工作原理来理解）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   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（可参考本章小结）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2370953"/>
      </p:ext>
    </p:extLst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09758" y="802955"/>
            <a:ext cx="11672957" cy="5739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61537" y="-99528"/>
            <a:ext cx="4055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基础知识清单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95" y="4632412"/>
            <a:ext cx="2520315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5067" y="847467"/>
            <a:ext cx="5529942" cy="818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第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 相似项发现（驱虫算法）</a:t>
            </a:r>
            <a:endParaRPr lang="en-US" altLang="zh-CN" sz="26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）集合的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Jaccard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相似度</a:t>
            </a:r>
            <a:endParaRPr lang="en-US" altLang="zh-CN" sz="26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）文档相似性的作用：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-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防止作弊和抄袭</a:t>
            </a:r>
            <a:endParaRPr lang="en-US" altLang="zh-CN" sz="26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）文档的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k-shingle</a:t>
            </a:r>
          </a:p>
          <a:p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4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）最小哈希和</a:t>
            </a:r>
            <a:r>
              <a:rPr lang="en-US" altLang="zh-CN" sz="2600" dirty="0" err="1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Jaccrard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相似度的关系</a:t>
            </a:r>
            <a:endParaRPr lang="en-US" altLang="zh-CN" sz="26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5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）最小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hash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签名计算及其相似度与真实相似度的关系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*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（大题）</a:t>
            </a:r>
            <a:endParaRPr lang="en-US" altLang="zh-CN" sz="26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6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）局部敏感哈希算法的基本思路</a:t>
            </a:r>
            <a:endParaRPr lang="en-US" altLang="zh-CN" sz="26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7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）距离测度，包括定义，教材里的出现的距离度量。</a:t>
            </a:r>
            <a:endParaRPr lang="en-US" altLang="zh-CN" sz="26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8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LSH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函数的应用 </a:t>
            </a:r>
            <a:endParaRPr lang="en-US" altLang="zh-CN" sz="26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9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）本章小结相关知识</a:t>
            </a:r>
          </a:p>
          <a:p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8D434A4-545A-47BE-BE58-0862AE901E35}"/>
              </a:ext>
            </a:extLst>
          </p:cNvPr>
          <p:cNvSpPr txBox="1"/>
          <p:nvPr/>
        </p:nvSpPr>
        <p:spPr>
          <a:xfrm>
            <a:off x="6096000" y="847467"/>
            <a:ext cx="552994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第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4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 数据流挖掘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）流数据的特点和模型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）流数据采集系统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）流查询的两种方式，固定查询，即席查询（理解）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4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）流处理若干问题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5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）流中的抽样问题（理解）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6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6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6</a:t>
            </a:r>
            <a:r>
              <a:rPr lang="zh-CN" altLang="en-US" sz="2400" dirty="0">
                <a:solidFill>
                  <a:schemeClr val="accent6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）布隆滤波器的组成和检测过程（可参考</a:t>
            </a:r>
            <a:r>
              <a:rPr lang="en-US" altLang="zh-CN" sz="2400" dirty="0">
                <a:solidFill>
                  <a:schemeClr val="accent6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PPT</a:t>
            </a:r>
            <a:r>
              <a:rPr lang="zh-CN" altLang="en-US" sz="2400" dirty="0">
                <a:solidFill>
                  <a:schemeClr val="accent6"/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），性能分析（检测时可能遇到的问题，如假阳性问题）*</a:t>
            </a:r>
            <a:endParaRPr lang="en-US" altLang="zh-CN" sz="2400" dirty="0">
              <a:solidFill>
                <a:schemeClr val="accent6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7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）独立元素统计的概念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8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）矩估计概念和实际含义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9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AMS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算法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640319"/>
      </p:ext>
    </p:extLst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09758" y="802955"/>
            <a:ext cx="11672957" cy="5739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61537" y="-99528"/>
            <a:ext cx="4055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38264"/>
                </a:solidFill>
                <a:latin typeface="柳公权柳体" panose="02000000000000000000" pitchFamily="2" charset="-122"/>
                <a:ea typeface="柳公权柳体" panose="02000000000000000000" pitchFamily="2" charset="-122"/>
                <a:cs typeface="+mn-ea"/>
                <a:sym typeface="+mn-lt"/>
              </a:rPr>
              <a:t>基础知识清单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95" y="4632412"/>
            <a:ext cx="2520315" cy="2520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317" y="933061"/>
            <a:ext cx="5529942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第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5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 链接分析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PageRank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的两个创新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PageRank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，词项作弊的概念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PageRank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的计算公式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*</a:t>
            </a: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4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）避免终止点的办法（两种）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6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）抽税法计算公式，迭代计算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*</a:t>
            </a: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7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Web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网络的拓扑结构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8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）主题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PageRank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计算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*</a:t>
            </a: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9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）垃圾农场结构 （作弊链接者）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10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）本章小结相关知识</a:t>
            </a:r>
          </a:p>
          <a:p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8D434A4-545A-47BE-BE58-0862AE901E35}"/>
              </a:ext>
            </a:extLst>
          </p:cNvPr>
          <p:cNvSpPr txBox="1"/>
          <p:nvPr/>
        </p:nvSpPr>
        <p:spPr>
          <a:xfrm>
            <a:off x="6096000" y="847467"/>
            <a:ext cx="552994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第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6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章 频繁项集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1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）购物篮模型，频繁项集定义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2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）频繁项集的应用（了解即可）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3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）关联规则，可信度，兴趣度</a:t>
            </a:r>
            <a:endParaRPr lang="en-US" altLang="zh-CN" sz="2800" dirty="0">
              <a:solidFill>
                <a:schemeClr val="bg1"/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4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）项集内存存储（三角矩阵法，三元组法）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5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A-Priori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的前提，项集的单调性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6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A-Priori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计算流程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*</a:t>
            </a:r>
          </a:p>
          <a:p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（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7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方正字迹-张颢硬笔楷书" panose="02010600010101010101" pitchFamily="2" charset="-122"/>
                <a:ea typeface="方正字迹-张颢硬笔楷书" panose="02010600010101010101" pitchFamily="2" charset="-122"/>
              </a:rPr>
              <a:t>）本章小结相关内容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  <a:p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方正字迹-张颢硬笔楷书" panose="02010600010101010101" pitchFamily="2" charset="-122"/>
              <a:ea typeface="方正字迹-张颢硬笔楷书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027784"/>
      </p:ext>
    </p:extLst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仙人掌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3covjh0">
      <a:majorFont>
        <a:latin typeface="Arial"/>
        <a:ea typeface="汉仪跳跳体简"/>
        <a:cs typeface=""/>
      </a:majorFont>
      <a:minorFont>
        <a:latin typeface="Arial"/>
        <a:ea typeface="汉仪跳跳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3090</TotalTime>
  <Words>1531</Words>
  <Application>Microsoft Office PowerPoint</Application>
  <PresentationFormat>宽屏</PresentationFormat>
  <Paragraphs>214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Calibri</vt:lpstr>
      <vt:lpstr>等线</vt:lpstr>
      <vt:lpstr>Wingdings</vt:lpstr>
      <vt:lpstr>楷体</vt:lpstr>
      <vt:lpstr>柳公权柳体</vt:lpstr>
      <vt:lpstr>方正卡通简体</vt:lpstr>
      <vt:lpstr>方正字迹-张颢硬笔楷书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仙人掌</dc:title>
  <dc:creator>第一PPT</dc:creator>
  <cp:keywords>www.1ppt.com</cp:keywords>
  <dc:description>www.1ppt.com</dc:description>
  <cp:lastModifiedBy>庆红 兰</cp:lastModifiedBy>
  <cp:revision>155</cp:revision>
  <dcterms:created xsi:type="dcterms:W3CDTF">2019-06-26T08:38:00Z</dcterms:created>
  <dcterms:modified xsi:type="dcterms:W3CDTF">2024-06-25T18:10:32Z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